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2" r:id="rId5"/>
    <p:sldId id="258" r:id="rId6"/>
    <p:sldId id="271" r:id="rId7"/>
    <p:sldId id="266" r:id="rId8"/>
    <p:sldId id="270" r:id="rId9"/>
    <p:sldId id="264" r:id="rId10"/>
    <p:sldId id="265" r:id="rId11"/>
    <p:sldId id="263" r:id="rId12"/>
    <p:sldId id="268" r:id="rId13"/>
    <p:sldId id="257" r:id="rId14"/>
    <p:sldId id="259" r:id="rId15"/>
    <p:sldId id="267" r:id="rId16"/>
    <p:sldId id="272" r:id="rId17"/>
    <p:sldId id="273" r:id="rId18"/>
    <p:sldId id="274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3"/>
    <a:srgbClr val="0000FF"/>
    <a:srgbClr val="3F90C5"/>
    <a:srgbClr val="51A3D3"/>
    <a:srgbClr val="003A68"/>
    <a:srgbClr val="003D74"/>
    <a:srgbClr val="A20C3A"/>
    <a:srgbClr val="A10C3A"/>
    <a:srgbClr val="9E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389887971096007"/>
                  <c:y val="0.12002324899016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72681311058381E-2"/>
                  <c:y val="-0.16504242266169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859237771541024"/>
                  <c:y val="-2.1119706442151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293820268918432E-2"/>
                  <c:y val="0.14450708880597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ЭД+ простатит</c:v>
                </c:pt>
                <c:pt idx="1">
                  <c:v>ЭД + СХТБ + простатит</c:v>
                </c:pt>
                <c:pt idx="2">
                  <c:v>ЭД + диабет + СХТБ</c:v>
                </c:pt>
                <c:pt idx="3">
                  <c:v>ЭД и прочие проблемы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0.28000000000000003</c:v>
                </c:pt>
                <c:pt idx="1">
                  <c:v>0.32</c:v>
                </c:pt>
                <c:pt idx="2">
                  <c:v>0.27</c:v>
                </c:pt>
                <c:pt idx="3">
                  <c:v>0.13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9988735257183522E-2"/>
          <c:w val="1"/>
          <c:h val="0.1197111638997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4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9028539390375657"/>
                  <c:y val="8.0045778475797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235067829868659"/>
                  <c:y val="-0.1993088259597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867310011634273"/>
                  <c:y val="0.16734551169700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20 - 40 лет</c:v>
                </c:pt>
                <c:pt idx="1">
                  <c:v>40 - 60 лет</c:v>
                </c:pt>
                <c:pt idx="2">
                  <c:v>60 - 80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0.37</c:v>
                </c:pt>
                <c:pt idx="1">
                  <c:v>0.48</c:v>
                </c:pt>
                <c:pt idx="2">
                  <c:v>0.15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178685045177582"/>
          <c:y val="0"/>
          <c:w val="0.71251349058451774"/>
          <c:h val="0.11685563029159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2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408358966433656E-17"/>
                  <c:y val="-2.190328509609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23780671149069E-2"/>
                  <c:y val="-2.62839421153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14177516809008E-3"/>
                  <c:y val="-2.628394211530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964253255042702E-2"/>
                  <c:y val="-2.628394211530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2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Лёгкая ЭД</c:v>
                </c:pt>
                <c:pt idx="2">
                  <c:v>Умеренная ЭД</c:v>
                </c:pt>
                <c:pt idx="3">
                  <c:v>Значительная ЭД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1E-3</c:v>
                </c:pt>
                <c:pt idx="1">
                  <c:v>0.31</c:v>
                </c:pt>
                <c:pt idx="2">
                  <c:v>0.56000000000000005</c:v>
                </c:pt>
                <c:pt idx="3">
                  <c:v>0.13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курса ЭУВТ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023629194681417E-3"/>
                  <c:y val="-2.40936136056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083308087255436E-2"/>
                  <c:y val="-2.628394211530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023629194681686E-3"/>
                  <c:y val="-2.190328509609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83308087255331E-2"/>
                  <c:y val="-2.847427062491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Лёгкая ЭД</c:v>
                </c:pt>
                <c:pt idx="2">
                  <c:v>Умеренная ЭД</c:v>
                </c:pt>
                <c:pt idx="3">
                  <c:v>Значительная ЭД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0.78</c:v>
                </c:pt>
                <c:pt idx="1">
                  <c:v>0.17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7331000"/>
        <c:axId val="337331392"/>
        <c:axId val="0"/>
      </c:bar3DChart>
      <c:catAx>
        <c:axId val="33733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31392"/>
        <c:crosses val="autoZero"/>
        <c:auto val="1"/>
        <c:lblAlgn val="ctr"/>
        <c:lblOffset val="100"/>
        <c:noMultiLvlLbl val="0"/>
      </c:catAx>
      <c:valAx>
        <c:axId val="3373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3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19717415574413"/>
          <c:y val="0.14694603530706077"/>
          <c:w val="0.54308084873552032"/>
          <c:h val="5.5774387195236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6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6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7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50A9-11C6-4B95-9E89-3E2035CA36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E064-295D-4A83-BD91-4F6DE0C61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7217" y="3258184"/>
            <a:ext cx="2375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en-US" b="1" dirty="0" smtClean="0">
                <a:solidFill>
                  <a:srgbClr val="7B23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7B230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95" y="0"/>
            <a:ext cx="6515767" cy="19862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5374" y="-12376"/>
            <a:ext cx="2906626" cy="1987403"/>
          </a:xfrm>
          <a:prstGeom prst="rect">
            <a:avLst/>
          </a:prstGeom>
          <a:gradFill flip="none" rotWithShape="1">
            <a:gsLst>
              <a:gs pos="0">
                <a:srgbClr val="9E8252">
                  <a:shade val="30000"/>
                  <a:satMod val="115000"/>
                </a:srgbClr>
              </a:gs>
              <a:gs pos="50000">
                <a:srgbClr val="9E8252">
                  <a:shade val="67500"/>
                  <a:satMod val="115000"/>
                </a:srgbClr>
              </a:gs>
              <a:gs pos="100000">
                <a:srgbClr val="9E8252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9E8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7912" y="2768055"/>
            <a:ext cx="1166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Передовые технологии в лечении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эректильной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дисфункции у мужчин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703" y="4168309"/>
            <a:ext cx="833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Комекова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А.Ч., Черноморченко Т.В., Гаврилова Е.Ф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6133" y="5257800"/>
            <a:ext cx="700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ЭНЦ Минздрава России, Москва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377"/>
            <a:ext cx="2860895" cy="1987403"/>
          </a:xfrm>
          <a:prstGeom prst="rect">
            <a:avLst/>
          </a:prstGeom>
          <a:gradFill flip="none" rotWithShape="1">
            <a:gsLst>
              <a:gs pos="0">
                <a:srgbClr val="A10C3A">
                  <a:shade val="30000"/>
                  <a:satMod val="115000"/>
                </a:srgbClr>
              </a:gs>
              <a:gs pos="50000">
                <a:srgbClr val="A10C3A">
                  <a:shade val="67500"/>
                  <a:satMod val="115000"/>
                </a:srgbClr>
              </a:gs>
              <a:gs pos="100000">
                <a:srgbClr val="A10C3A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A20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94" y="1219200"/>
            <a:ext cx="4666520" cy="5009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695" y="4778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воздействия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высокоэнергитическими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ударными волнами на орган в определенных анатомических зонах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376253"/>
            <a:ext cx="10074442" cy="5481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проводится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7-ми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анатомическим точкам: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полового члена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полового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слева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полового члена справа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полового члена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 (х2)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промежности (проекция предстательной железы)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крестцовая область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Каждый сеанс ЭУВТ – это 300 импульсов волн, направленных поочередно в 5-       		сегментов в половом члене и в 2-3 сегмента окружающей ткани.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399373" y="5798042"/>
            <a:ext cx="12800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121541" y="5602604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94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276391" y="4574722"/>
            <a:ext cx="912839" cy="2856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0679382" y="4419297"/>
            <a:ext cx="845353" cy="32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582649" y="4223859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94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0900" y="4717523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94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9564130" y="3429000"/>
            <a:ext cx="11862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679382" y="3223383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94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155459" y="3647577"/>
            <a:ext cx="1137516" cy="1285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899468" y="4825096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940" b="1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8597278" y="4825096"/>
            <a:ext cx="8764" cy="545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442428" y="5360085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94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980670" y="4053016"/>
            <a:ext cx="743619" cy="634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41141" y="3662140"/>
            <a:ext cx="309700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940" b="1" dirty="0">
              <a:solidFill>
                <a:srgbClr val="FF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995991" y="3004678"/>
            <a:ext cx="813225" cy="1048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3" y="685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применения ЭУВТ в лечении ЭД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3" y="1593707"/>
            <a:ext cx="10986289" cy="48552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метаболизма в тканях, на которые происходит воздействие;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воспаления;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боли;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Неоангиогенез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новых сосудов (механизм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выработки окиси азота)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эластичности сосудов и их наполняемости, позволяет снизить дозы медикаментозных препаратов , а также повысить чувствительность тканей к ним.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депозитов кальция 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глиановых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атеросклеротичных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бляшек , фиброза   и их дальнейшее рассасывание (вокруг и внутри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фиброза);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3678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ЭУВТ в лечении ЭД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31494" y="1690688"/>
            <a:ext cx="10022305" cy="490407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анамнеза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катамнеза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– баллы МИЭФ-5;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УЗИ и допплерографии;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378" y="288759"/>
            <a:ext cx="115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Эффективность ЭУВТ в лечении ЭД по шкале МИЭФ-5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39854243"/>
              </p:ext>
            </p:extLst>
          </p:nvPr>
        </p:nvGraphicFramePr>
        <p:xfrm>
          <a:off x="1771048" y="1059783"/>
          <a:ext cx="8816551" cy="57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77890" y="6319764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21 – 25 </a:t>
            </a:r>
            <a:r>
              <a:rPr lang="ru-RU" sz="1400" dirty="0" smtClean="0"/>
              <a:t>баллов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949" y="634872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16 – 20 </a:t>
            </a:r>
            <a:r>
              <a:rPr lang="ru-RU" sz="1400" dirty="0" smtClean="0"/>
              <a:t>баллов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3094" y="6329475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11 – 15 </a:t>
            </a:r>
            <a:r>
              <a:rPr lang="ru-RU" sz="1400" dirty="0" smtClean="0"/>
              <a:t>баллов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513547" y="6329475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 – 10 </a:t>
            </a:r>
            <a:r>
              <a:rPr lang="ru-RU" sz="1400" dirty="0" smtClean="0"/>
              <a:t>баллов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873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2"/>
            <a:ext cx="12192000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56085" y="795388"/>
            <a:ext cx="3946357" cy="5510700"/>
          </a:xfrm>
          <a:prstGeom prst="roundRect">
            <a:avLst>
              <a:gd name="adj" fmla="val 7143"/>
            </a:avLst>
          </a:prstGeom>
          <a:solidFill>
            <a:srgbClr val="003A68"/>
          </a:solidFill>
          <a:ln w="76200">
            <a:solidFill>
              <a:srgbClr val="51A3D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77971" y="795388"/>
            <a:ext cx="3946357" cy="5510700"/>
          </a:xfrm>
          <a:prstGeom prst="roundRect">
            <a:avLst>
              <a:gd name="adj" fmla="val 7143"/>
            </a:avLst>
          </a:prstGeom>
          <a:solidFill>
            <a:srgbClr val="003D74"/>
          </a:solidFill>
          <a:ln w="76200">
            <a:solidFill>
              <a:srgbClr val="3F90C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58">
            <a:off x="7001336" y="3424683"/>
            <a:ext cx="3455852" cy="26141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00">
            <a:off x="1373251" y="3501949"/>
            <a:ext cx="3509916" cy="2459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81" y="1074238"/>
            <a:ext cx="3388135" cy="2516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15" y="1043203"/>
            <a:ext cx="3352893" cy="23070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2285830" y="5844423"/>
            <a:ext cx="168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До терапии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834" y="5797214"/>
            <a:ext cx="2406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после терапии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773" y="140946"/>
            <a:ext cx="11304698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ЭУВТ в лечении ЭД по данным УЗИ и допплерографии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3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ЭУВТ в лечении ЭД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92" y="1497068"/>
            <a:ext cx="5448230" cy="1780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3" y="3277182"/>
            <a:ext cx="5448229" cy="1805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014" y="1492671"/>
            <a:ext cx="5353050" cy="1781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015" y="3273846"/>
            <a:ext cx="5353050" cy="2968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54628" y="1040263"/>
            <a:ext cx="168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 терапии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6952" y="1031006"/>
            <a:ext cx="212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После терапии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42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3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ЭУВТ в лечении ЭД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872"/>
            <a:ext cx="10515600" cy="5153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побочных явлений и рисков, связанных с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операцией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без анестезии, в течение короткого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времени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быстрым достижением долговременного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терапевтического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Ощутимый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на 3-4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Сочетаемость с другими физиотерапевтическими методами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2"/>
            <a:ext cx="12192000" cy="6858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3784" y="1326292"/>
            <a:ext cx="11051059" cy="5090984"/>
          </a:xfrm>
          <a:prstGeom prst="roundRect">
            <a:avLst>
              <a:gd name="adj" fmla="val 552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03333" y="389045"/>
            <a:ext cx="27222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4616" y="1430062"/>
            <a:ext cx="96049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Ударная волна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интенсивности представляет собой высокоэффективный, безопасный,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неивазивный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коррекции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эректильной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 сосудистого генеза.</a:t>
            </a:r>
          </a:p>
          <a:p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ЭУВТ посредством увеличения выработки окиси азота – сосудистого фактора роста и его рецепторов - способствует неоангиогенезу.</a:t>
            </a:r>
          </a:p>
          <a:p>
            <a:pPr marL="285750" indent="-285750">
              <a:buFontTx/>
              <a:buChar char="-"/>
            </a:pP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У пациентов с лёгкой и средней степенями тяжести ЭД методика ЭУВТ может быть реализована как самостоятельный  вид лечения, а в случаях тяжёлой формы заболевания рекомендована в составе комбинированной терапии.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137" y="2152322"/>
            <a:ext cx="9765726" cy="120032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4055" y="4776074"/>
            <a:ext cx="4516278" cy="181588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реабилитации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+74955000140</a:t>
            </a:r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www.vosstanovimmed.ru</a:t>
            </a:r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mail@vosstanovimmed.ru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57" y="1189283"/>
            <a:ext cx="10109886" cy="51801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Метод </a:t>
            </a:r>
            <a:r>
              <a:rPr lang="ru-RU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</a:t>
            </a: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кстракорпоральной ударно-волновой терапии </a:t>
            </a:r>
            <a:r>
              <a:rPr lang="ru-RU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(ЭУВТ</a:t>
            </a: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официально внесён МЗ России, в список  физиотерапевтических процедур в рамках общеклинической физиотерапии и реабилитации с применением при урологических заболеваниях с 2015 года.</a:t>
            </a:r>
            <a:endParaRPr lang="ru-RU" sz="32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57" y="1189283"/>
            <a:ext cx="10109886" cy="51801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Экстракорпоральная ударно-волновая терапия </a:t>
            </a:r>
            <a:r>
              <a:rPr lang="ru-RU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(ЭУВТ) </a:t>
            </a:r>
            <a:r>
              <a:rPr lang="ru-RU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это уникальный физиотерапевтический метод воздействия регулируемыми акустическими волнами низких частот с частотой  волны ниже 16 Гц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(инфразвук),</a:t>
            </a:r>
            <a:r>
              <a:rPr lang="en-US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которые фокусируются в заданном участке тела, оказывая </a:t>
            </a:r>
            <a:r>
              <a:rPr lang="ru-RU" sz="3200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точнонаправленное</a:t>
            </a:r>
            <a:r>
              <a:rPr lang="ru-RU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терапевтическое воздействие, не повреждая нецелевые ткани организма</a:t>
            </a:r>
            <a:r>
              <a:rPr lang="ru-RU" sz="3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84"/>
            <a:ext cx="10515600" cy="10748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ЭУВТ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ESWT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7115"/>
            <a:ext cx="10515600" cy="486075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 волны отличаются высокой амплитудой энергии и краткой длительностью импульса. Их действие на человеческий организм определяется разницей сопротивления жидкостных сред, мягких и костных тканей.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Ударные волны без задержки распространяются в мягких тканях, не нанося им повреждений, и оказывают влияние не только на акустически плотные участки – костную и хрящевую ткань,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на отложения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Попутно, проникая во все ткани организма, ударные волны восстанавливают естественный обмен веществ, активизируют процессы восстановления и обновления клеток, улучшают метаболизм.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28368" y="451147"/>
            <a:ext cx="1187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Аппараты применяемые в методике лечения ЭД</a:t>
            </a:r>
            <a:endParaRPr lang="ru-RU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17" y="1363959"/>
            <a:ext cx="3856199" cy="2370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33" y="3204303"/>
            <a:ext cx="4481058" cy="2524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05729" y="1291089"/>
            <a:ext cx="399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DORNIER </a:t>
            </a:r>
            <a:r>
              <a:rPr lang="en-US" sz="20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ARIES</a:t>
            </a:r>
            <a:r>
              <a:rPr lang="en-US" sz="2000" b="1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Германия</a:t>
            </a: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2307" y="5231487"/>
            <a:ext cx="399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DUOLITH</a:t>
            </a:r>
            <a:r>
              <a:rPr lang="en-US" sz="2000" b="1" baseline="30000" dirty="0" smtClean="0"/>
              <a:t>®</a:t>
            </a:r>
            <a:r>
              <a:rPr lang="en-US" sz="2000" dirty="0"/>
              <a:t>STORZ MEDICAL AG </a:t>
            </a: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Швейцария</a:t>
            </a: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28368" y="451147"/>
            <a:ext cx="1187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Схема ударной волны</a:t>
            </a:r>
            <a:endParaRPr lang="ru-RU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005015"/>
            <a:ext cx="8138984" cy="5162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741383"/>
            <a:ext cx="3545874" cy="2451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82708" y="4116243"/>
            <a:ext cx="399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Головка аппарата </a:t>
            </a:r>
            <a:r>
              <a:rPr lang="en-US" sz="1600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Donier</a:t>
            </a:r>
            <a:r>
              <a:rPr lang="en-US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ARIES </a:t>
            </a:r>
            <a:endParaRPr lang="ru-RU" sz="16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0619" y="3670097"/>
            <a:ext cx="371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Головка аппарата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DUOLITH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STORZ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endParaRPr lang="ru-RU" sz="14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118"/>
            <a:ext cx="10515600" cy="90657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963" y="1026695"/>
            <a:ext cx="10910456" cy="56373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новообразования в зоне воздействия;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Инфекционное воспаление в зоне воздействия;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свертываемости крови;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антикоагулянтов, особенно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маркумара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marcumar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 в зоне воздействия;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кортизоном вплоть до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первой терапевтической процедурой;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кардиостимулятора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(акустические волны могут нарушить его работу);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401" y="1464742"/>
            <a:ext cx="4571198" cy="405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4472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пролечено 128 пациентов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09600" y="778216"/>
            <a:ext cx="1187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Характеристика пациентов , получавших ЭУВТ в комплексной терапии ЭД</a:t>
            </a:r>
            <a:endParaRPr lang="ru-RU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8414264"/>
              </p:ext>
            </p:extLst>
          </p:nvPr>
        </p:nvGraphicFramePr>
        <p:xfrm>
          <a:off x="924827" y="1860885"/>
          <a:ext cx="5630779" cy="444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67441609"/>
              </p:ext>
            </p:extLst>
          </p:nvPr>
        </p:nvGraphicFramePr>
        <p:xfrm>
          <a:off x="6374692" y="2018097"/>
          <a:ext cx="5630779" cy="444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01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4958" y="-187618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лечения ЭД методом ЭУВТ: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715" y="1315451"/>
            <a:ext cx="11646569" cy="53259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Bключает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 терапевтических ударных волн на область поражения, при этом пациент не испытывает боли и дискомфорта!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проводится 2 раза в неделю и обладает большой эффективностью: уже после 2-3 процедуры активируется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эректильная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Процедура проводится 2 раза в неделю. Количество сеансов 8 перерыв 2 недели и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повтор 8-12 сеансов , подбор режима волн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индивидуальный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2: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Процедура проводится 1-2 раз в неделю.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сеансов 6, перерыв 3 недели и повтор 6 сеансов - подбор параметров  	воздействия  строго индивидуальный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770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</vt:lpstr>
      <vt:lpstr>         </vt:lpstr>
      <vt:lpstr>         </vt:lpstr>
      <vt:lpstr>Метод ЭУВТ (ESWT) </vt:lpstr>
      <vt:lpstr>Презентация PowerPoint</vt:lpstr>
      <vt:lpstr>Презентация PowerPoint</vt:lpstr>
      <vt:lpstr>Противопоказания</vt:lpstr>
      <vt:lpstr>Презентация PowerPoint</vt:lpstr>
      <vt:lpstr>Программа лечения ЭД методом ЭУВТ:</vt:lpstr>
      <vt:lpstr>Методика воздействия высокоэнергитическими ударными волнами на орган в определенных анатомических зонах. </vt:lpstr>
      <vt:lpstr>Эффекты применения ЭУВТ в лечении ЭД</vt:lpstr>
      <vt:lpstr>Оценка эффективности ЭУВТ в лечении ЭД </vt:lpstr>
      <vt:lpstr>Презентация PowerPoint</vt:lpstr>
      <vt:lpstr>Презентация PowerPoint</vt:lpstr>
      <vt:lpstr>Основные преимущества ЭУВТ в лечении ЭД </vt:lpstr>
      <vt:lpstr>Основные преимущества ЭУВТ в лечении ЭД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ЭНЦ</dc:creator>
  <cp:lastModifiedBy>ЭНЦ</cp:lastModifiedBy>
  <cp:revision>102</cp:revision>
  <cp:lastPrinted>2016-04-20T10:09:15Z</cp:lastPrinted>
  <dcterms:created xsi:type="dcterms:W3CDTF">2016-04-19T11:01:56Z</dcterms:created>
  <dcterms:modified xsi:type="dcterms:W3CDTF">2016-04-20T10:37:40Z</dcterms:modified>
</cp:coreProperties>
</file>